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68" r:id="rId6"/>
    <p:sldId id="267" r:id="rId7"/>
    <p:sldId id="257" r:id="rId8"/>
    <p:sldId id="269" r:id="rId9"/>
    <p:sldId id="271" r:id="rId10"/>
    <p:sldId id="270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1/28/2023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1/28/2023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err="1">
                <a:solidFill>
                  <a:srgbClr val="FFFFFF"/>
                </a:solidFill>
              </a:rPr>
              <a:t>Estudio</a:t>
            </a:r>
            <a:r>
              <a:rPr lang="en-US" sz="3600" dirty="0">
                <a:solidFill>
                  <a:srgbClr val="FFFFFF"/>
                </a:solidFill>
              </a:rPr>
              <a:t> de </a:t>
            </a:r>
            <a:r>
              <a:rPr lang="en-US" sz="3600" dirty="0" err="1">
                <a:solidFill>
                  <a:srgbClr val="FFFFFF"/>
                </a:solidFill>
              </a:rPr>
              <a:t>observación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3D0FCF3-64D6-C384-02D7-0E9B15DF3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147" y="401626"/>
            <a:ext cx="2044239" cy="14806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29F32F-3E93-D391-68CD-0AB17E08A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480" y="1862017"/>
            <a:ext cx="2032099" cy="144652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2AD78E-FAE8-FCD2-D377-F91578981D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147" y="3314783"/>
            <a:ext cx="2032099" cy="147644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F92C17-7021-411A-0EA5-1E4DD526A3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5972" y="4791230"/>
            <a:ext cx="2035274" cy="14764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B66AE19-2D67-A3C0-6110-369A11DD2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1018" y="395386"/>
            <a:ext cx="2381235" cy="25055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61E23D5-5356-13D4-0378-1460090534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8319" y="2886346"/>
            <a:ext cx="2386633" cy="26132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79E49F6-CB11-7637-726C-1B776C7603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63411" y="401626"/>
            <a:ext cx="2204983" cy="160489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44CFB3C-7EC9-B14F-B269-51C21C8DAD8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63411" y="2006519"/>
            <a:ext cx="2204983" cy="159345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6819DDF-933C-FACC-329C-FA2A78FA28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71954" y="3611412"/>
            <a:ext cx="2200157" cy="1593458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CAF517E-2B05-57AE-1071-57F13AD5A7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71954" y="5204870"/>
            <a:ext cx="2204984" cy="1588425"/>
          </a:xfrm>
          <a:prstGeom prst="rect">
            <a:avLst/>
          </a:prstGeom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844527" y="74140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FFBE1FE-B215-AC2A-1166-D9EDFC022F91}"/>
              </a:ext>
            </a:extLst>
          </p:cNvPr>
          <p:cNvSpPr/>
          <p:nvPr/>
        </p:nvSpPr>
        <p:spPr>
          <a:xfrm>
            <a:off x="4148197" y="53897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25B5CFB-684E-1382-E4C1-BCFE6EF1922B}"/>
              </a:ext>
            </a:extLst>
          </p:cNvPr>
          <p:cNvSpPr/>
          <p:nvPr/>
        </p:nvSpPr>
        <p:spPr>
          <a:xfrm>
            <a:off x="9241316" y="74141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0E84E18-0117-C67B-86D2-5D8891F4069B}"/>
              </a:ext>
            </a:extLst>
          </p:cNvPr>
          <p:cNvSpPr txBox="1"/>
          <p:nvPr/>
        </p:nvSpPr>
        <p:spPr>
          <a:xfrm>
            <a:off x="1585316" y="10548"/>
            <a:ext cx="1037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Portada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5B57BC-99A0-E6DD-4A36-5FF8E50D56D5}"/>
              </a:ext>
            </a:extLst>
          </p:cNvPr>
          <p:cNvSpPr txBox="1"/>
          <p:nvPr/>
        </p:nvSpPr>
        <p:spPr>
          <a:xfrm>
            <a:off x="4468648" y="20859"/>
            <a:ext cx="2548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Detalle</a:t>
            </a:r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 día </a:t>
            </a:r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observado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EF7060-15C0-0B78-3D65-8DC78622DD70}"/>
              </a:ext>
            </a:extLst>
          </p:cNvPr>
          <p:cNvSpPr txBox="1"/>
          <p:nvPr/>
        </p:nvSpPr>
        <p:spPr>
          <a:xfrm>
            <a:off x="9595655" y="20859"/>
            <a:ext cx="28678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Graficos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conclusiones</a:t>
            </a:r>
            <a:endParaRPr lang="en-US" sz="1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65B99E9B-0392-A6AB-B1E0-DBC236EB8F37}"/>
              </a:ext>
            </a:extLst>
          </p:cNvPr>
          <p:cNvCxnSpPr>
            <a:cxnSpLocks/>
            <a:stCxn id="16" idx="3"/>
            <a:endCxn id="20" idx="1"/>
          </p:cNvCxnSpPr>
          <p:nvPr/>
        </p:nvCxnSpPr>
        <p:spPr>
          <a:xfrm flipV="1">
            <a:off x="3131246" y="1648172"/>
            <a:ext cx="1339772" cy="3881282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0040AFF5-E7BF-E2DC-0FDB-22C1AB8C69EB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 flipV="1">
            <a:off x="6854952" y="1204073"/>
            <a:ext cx="2808459" cy="2988879"/>
          </a:xfrm>
          <a:prstGeom prst="bentConnector3">
            <a:avLst>
              <a:gd name="adj1" fmla="val 50000"/>
            </a:avLst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536ABF4-2BE3-D8B3-400D-EAB0DADD35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88020" y="2173185"/>
            <a:ext cx="1996613" cy="145554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C5A3661-C214-D9C2-6D10-6ABADC682891}"/>
              </a:ext>
            </a:extLst>
          </p:cNvPr>
          <p:cNvSpPr/>
          <p:nvPr/>
        </p:nvSpPr>
        <p:spPr>
          <a:xfrm>
            <a:off x="564776" y="20859"/>
            <a:ext cx="11483789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1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err="1">
                <a:solidFill>
                  <a:srgbClr val="FFFFFF"/>
                </a:solidFill>
              </a:rPr>
              <a:t>Estudios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estadisticos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253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844527" y="74140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FFBE1FE-B215-AC2A-1166-D9EDFC022F91}"/>
              </a:ext>
            </a:extLst>
          </p:cNvPr>
          <p:cNvSpPr/>
          <p:nvPr/>
        </p:nvSpPr>
        <p:spPr>
          <a:xfrm>
            <a:off x="4148197" y="53897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25B5CFB-684E-1382-E4C1-BCFE6EF1922B}"/>
              </a:ext>
            </a:extLst>
          </p:cNvPr>
          <p:cNvSpPr/>
          <p:nvPr/>
        </p:nvSpPr>
        <p:spPr>
          <a:xfrm>
            <a:off x="9389700" y="50133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0E84E18-0117-C67B-86D2-5D8891F4069B}"/>
              </a:ext>
            </a:extLst>
          </p:cNvPr>
          <p:cNvSpPr txBox="1"/>
          <p:nvPr/>
        </p:nvSpPr>
        <p:spPr>
          <a:xfrm>
            <a:off x="1585316" y="10548"/>
            <a:ext cx="1037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Portada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5B57BC-99A0-E6DD-4A36-5FF8E50D56D5}"/>
              </a:ext>
            </a:extLst>
          </p:cNvPr>
          <p:cNvSpPr txBox="1"/>
          <p:nvPr/>
        </p:nvSpPr>
        <p:spPr>
          <a:xfrm>
            <a:off x="4468648" y="20859"/>
            <a:ext cx="341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Procesamiento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EF7060-15C0-0B78-3D65-8DC78622DD70}"/>
              </a:ext>
            </a:extLst>
          </p:cNvPr>
          <p:cNvSpPr txBox="1"/>
          <p:nvPr/>
        </p:nvSpPr>
        <p:spPr>
          <a:xfrm>
            <a:off x="9724124" y="10548"/>
            <a:ext cx="975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Gráficos</a:t>
            </a:r>
            <a:endParaRPr lang="en-US" sz="1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65B99E9B-0392-A6AB-B1E0-DBC236EB8F37}"/>
              </a:ext>
            </a:extLst>
          </p:cNvPr>
          <p:cNvCxnSpPr>
            <a:cxnSpLocks/>
            <a:stCxn id="64" idx="3"/>
            <a:endCxn id="77" idx="1"/>
          </p:cNvCxnSpPr>
          <p:nvPr/>
        </p:nvCxnSpPr>
        <p:spPr>
          <a:xfrm flipV="1">
            <a:off x="3158864" y="1954085"/>
            <a:ext cx="1149558" cy="2152777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1F8DD717-270D-E43F-6CD3-251D8AA53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972" y="376421"/>
            <a:ext cx="2049057" cy="144652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97AEC6F9-DAD0-476A-D05C-3209772E8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972" y="1852869"/>
            <a:ext cx="2062892" cy="144652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6B35265-6B69-0039-8B3D-5A162E304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268" y="3372032"/>
            <a:ext cx="2073596" cy="146965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530749B-0A38-79C0-1E65-7A0567DA2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7368" y="497766"/>
            <a:ext cx="2073596" cy="1456319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1DD3A5D-1056-B3F7-A080-50D1DBE6D3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939" y="2047262"/>
            <a:ext cx="2069025" cy="1456319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9FAFFEFC-EEC3-C78E-A772-19F3ECD515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7368" y="3596758"/>
            <a:ext cx="2065781" cy="145631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0D9E7C5F-77FF-56C1-E002-CD7D8D7C0E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4124" y="5178070"/>
            <a:ext cx="2069025" cy="1456319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48EB8275-2A34-891D-DD82-B4F66111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0197" y="4911034"/>
            <a:ext cx="2071300" cy="1469658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D420CC0-AB7C-B18B-A553-5AF0EF2355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08422" y="1047530"/>
            <a:ext cx="4190422" cy="18131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2D34B9A3-F36C-F0DA-FB23-280420ADA91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13292" y="3587580"/>
            <a:ext cx="4190422" cy="163733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EFE23DC-D9CA-27F5-1203-0BB1EAEAFA44}"/>
              </a:ext>
            </a:extLst>
          </p:cNvPr>
          <p:cNvCxnSpPr>
            <a:stCxn id="77" idx="2"/>
            <a:endCxn id="81" idx="0"/>
          </p:cNvCxnSpPr>
          <p:nvPr/>
        </p:nvCxnSpPr>
        <p:spPr>
          <a:xfrm>
            <a:off x="6403633" y="2860640"/>
            <a:ext cx="4870" cy="7269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122DDADB-964E-9A6D-E81F-7732D4E81A57}"/>
              </a:ext>
            </a:extLst>
          </p:cNvPr>
          <p:cNvCxnSpPr>
            <a:cxnSpLocks/>
            <a:stCxn id="81" idx="3"/>
            <a:endCxn id="66" idx="1"/>
          </p:cNvCxnSpPr>
          <p:nvPr/>
        </p:nvCxnSpPr>
        <p:spPr>
          <a:xfrm flipV="1">
            <a:off x="8503714" y="1225926"/>
            <a:ext cx="1223654" cy="3180321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564776" y="20859"/>
            <a:ext cx="11483789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PAPEL CAFÉ</a:t>
            </a:r>
          </a:p>
        </p:txBody>
      </p:sp>
    </p:spTree>
    <p:extLst>
      <p:ext uri="{BB962C8B-B14F-4D97-AF65-F5344CB8AC3E}">
        <p14:creationId xmlns:p14="http://schemas.microsoft.com/office/powerpoint/2010/main" val="248696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005BFC-1944-E353-B94C-1255DAABB407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15">
            <a:extLst>
              <a:ext uri="{FF2B5EF4-FFF2-40B4-BE49-F238E27FC236}">
                <a16:creationId xmlns:a16="http://schemas.microsoft.com/office/drawing/2014/main" id="{A457CAD4-74C0-B496-4341-CAAFE83635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316" y="376290"/>
            <a:ext cx="8632775" cy="5181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4" tIns="46037" rIns="92074" bIns="46037"/>
          <a:lstStyle>
            <a:lvl1pPr marL="252413" indent="-252413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s-ES_tradnl" altLang="es-MX" sz="1687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kkurat Light Pro" panose="02000503030000020004" pitchFamily="2" charset="0"/>
                <a:cs typeface="Arial" charset="0"/>
                <a:sym typeface="Gill Sans Light" charset="0"/>
              </a:rPr>
              <a:t>	</a:t>
            </a:r>
          </a:p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s-ES_tradnl" altLang="es-MX" sz="300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kkurat Light Pro" panose="02000503030000020004" pitchFamily="2" charset="0"/>
                <a:cs typeface="Arial" charset="0"/>
                <a:sym typeface="Gill Sans Light" charset="0"/>
              </a:rPr>
              <a:t>	</a:t>
            </a:r>
          </a:p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es-MX" sz="1406" b="0" i="0" u="none" strike="noStrike" kern="1200" cap="none" spc="0" normalizeH="0" baseline="0" noProof="0" dirty="0">
              <a:ln>
                <a:noFill/>
              </a:ln>
              <a:solidFill>
                <a:srgbClr val="333399"/>
              </a:solidFill>
              <a:effectLst/>
              <a:uLnTx/>
              <a:uFillTx/>
              <a:latin typeface="Akkurat Light Pro" panose="02000503030000020004" pitchFamily="2" charset="0"/>
              <a:cs typeface="Arial" charset="0"/>
              <a:sym typeface="Gill Sans Light" charset="0"/>
            </a:endParaRPr>
          </a:p>
        </p:txBody>
      </p:sp>
      <p:sp>
        <p:nvSpPr>
          <p:cNvPr id="14" name="19 CuadroTexto">
            <a:extLst>
              <a:ext uri="{FF2B5EF4-FFF2-40B4-BE49-F238E27FC236}">
                <a16:creationId xmlns:a16="http://schemas.microsoft.com/office/drawing/2014/main" id="{060CCCB5-C9A3-0293-8A49-4890D6FFE6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3806" y="207817"/>
            <a:ext cx="5387822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9" tIns="45719" rIns="91439" bIns="45719">
            <a:spAutoFit/>
          </a:bodyPr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altLang="es-MX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  <a:r>
              <a:rPr kumimoji="0" lang="en-US" altLang="es-MX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con base al </a:t>
            </a:r>
            <a:r>
              <a:rPr kumimoji="0" lang="en-US" altLang="es-MX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PASER</a:t>
            </a:r>
            <a:endParaRPr kumimoji="0" lang="es-MX" altLang="es-MX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  <a:sym typeface="Gill Sans Light" charset="0"/>
            </a:endParaRPr>
          </a:p>
        </p:txBody>
      </p:sp>
      <p:sp>
        <p:nvSpPr>
          <p:cNvPr id="15" name="CuadroTexto 1">
            <a:extLst>
              <a:ext uri="{FF2B5EF4-FFF2-40B4-BE49-F238E27FC236}">
                <a16:creationId xmlns:a16="http://schemas.microsoft.com/office/drawing/2014/main" id="{9BF3C54B-13A2-2A1F-BA6C-C819DE7CA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65210"/>
            <a:ext cx="430411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laneación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A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signación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S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eguimiento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valuación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R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etroalimentación   </a:t>
            </a:r>
          </a:p>
        </p:txBody>
      </p:sp>
      <p:sp>
        <p:nvSpPr>
          <p:cNvPr id="17" name="Rectángulo 10">
            <a:extLst>
              <a:ext uri="{FF2B5EF4-FFF2-40B4-BE49-F238E27FC236}">
                <a16:creationId xmlns:a16="http://schemas.microsoft.com/office/drawing/2014/main" id="{7BFD1A1E-95FF-28D4-9F6C-A3B0E66C9B1F}"/>
              </a:ext>
            </a:extLst>
          </p:cNvPr>
          <p:cNvSpPr/>
          <p:nvPr/>
        </p:nvSpPr>
        <p:spPr>
          <a:xfrm rot="19601390">
            <a:off x="3447267" y="929235"/>
            <a:ext cx="1182220" cy="50864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>
                <a:solidFill>
                  <a:srgbClr val="FF0000"/>
                </a:solidFill>
              </a:rPr>
              <a:t>Ejemplo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834D25-645C-5FA4-80B3-6CC054C59981}"/>
              </a:ext>
            </a:extLst>
          </p:cNvPr>
          <p:cNvGrpSpPr/>
          <p:nvPr/>
        </p:nvGrpSpPr>
        <p:grpSpPr>
          <a:xfrm>
            <a:off x="3922433" y="1183809"/>
            <a:ext cx="7776508" cy="3531869"/>
            <a:chOff x="3079750" y="3400401"/>
            <a:chExt cx="5885552" cy="218759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E8B4B53-CAF3-34C4-29D7-C95564A832A1}"/>
                </a:ext>
              </a:extLst>
            </p:cNvPr>
            <p:cNvGrpSpPr/>
            <p:nvPr/>
          </p:nvGrpSpPr>
          <p:grpSpPr>
            <a:xfrm>
              <a:off x="3188339" y="3699931"/>
              <a:ext cx="5726838" cy="1636444"/>
              <a:chOff x="434748" y="5125569"/>
              <a:chExt cx="12135302" cy="3467665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7DFA77C-CCA9-8040-9F14-F4110A80CB7E}"/>
                  </a:ext>
                </a:extLst>
              </p:cNvPr>
              <p:cNvSpPr/>
              <p:nvPr/>
            </p:nvSpPr>
            <p:spPr bwMode="auto">
              <a:xfrm>
                <a:off x="43474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Planificación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3EB97A7-4E86-A59D-D9A9-0FDDD8497913}"/>
                  </a:ext>
                </a:extLst>
              </p:cNvPr>
              <p:cNvSpPr/>
              <p:nvPr/>
            </p:nvSpPr>
            <p:spPr bwMode="auto">
              <a:xfrm>
                <a:off x="294875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Compra e Importación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496041F-EF36-D749-E17D-E7F0A419FC9E}"/>
                  </a:ext>
                </a:extLst>
              </p:cNvPr>
              <p:cNvSpPr/>
              <p:nvPr/>
            </p:nvSpPr>
            <p:spPr bwMode="auto">
              <a:xfrm>
                <a:off x="2944303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Programación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84E28BB-7A58-D6D1-AE35-833FA674DEF5}"/>
                  </a:ext>
                </a:extLst>
              </p:cNvPr>
              <p:cNvSpPr/>
              <p:nvPr/>
            </p:nvSpPr>
            <p:spPr bwMode="auto">
              <a:xfrm>
                <a:off x="5462769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Control de piso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4FD0781-CE1A-A741-3946-820B9B15BE7C}"/>
                  </a:ext>
                </a:extLst>
              </p:cNvPr>
              <p:cNvSpPr/>
              <p:nvPr/>
            </p:nvSpPr>
            <p:spPr bwMode="auto">
              <a:xfrm>
                <a:off x="797677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Despacho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D466DA60-4068-A174-15EF-B60F9C8B510A}"/>
                  </a:ext>
                </a:extLst>
              </p:cNvPr>
              <p:cNvSpPr/>
              <p:nvPr/>
            </p:nvSpPr>
            <p:spPr bwMode="auto">
              <a:xfrm>
                <a:off x="1049078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Indicadores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48001C8-8764-1F46-C3C1-2CEDEB00F920}"/>
                  </a:ext>
                </a:extLst>
              </p:cNvPr>
              <p:cNvSpPr/>
              <p:nvPr/>
            </p:nvSpPr>
            <p:spPr bwMode="auto">
              <a:xfrm>
                <a:off x="5462769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Calidad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AC0FA42-2675-0C15-9B78-27F5A53E8999}"/>
                  </a:ext>
                </a:extLst>
              </p:cNvPr>
              <p:cNvSpPr/>
              <p:nvPr/>
            </p:nvSpPr>
            <p:spPr bwMode="auto">
              <a:xfrm>
                <a:off x="7976778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Venta y Recaudo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7D41B11-9A01-231E-C783-9E8A7C936C89}"/>
                  </a:ext>
                </a:extLst>
              </p:cNvPr>
              <p:cNvSpPr/>
              <p:nvPr/>
            </p:nvSpPr>
            <p:spPr bwMode="auto">
              <a:xfrm>
                <a:off x="10490788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Modelo de gobierno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AE7969D-9452-2D75-EFB1-14DE24BC2037}"/>
                  </a:ext>
                </a:extLst>
              </p:cNvPr>
              <p:cNvSpPr/>
              <p:nvPr/>
            </p:nvSpPr>
            <p:spPr bwMode="auto">
              <a:xfrm>
                <a:off x="5466449" y="7678834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Mantenimiento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cxnSp>
            <p:nvCxnSpPr>
              <p:cNvPr id="35" name="Connector: Elbow 34">
                <a:extLst>
                  <a:ext uri="{FF2B5EF4-FFF2-40B4-BE49-F238E27FC236}">
                    <a16:creationId xmlns:a16="http://schemas.microsoft.com/office/drawing/2014/main" id="{8B9F43D6-9CB6-6D3E-7597-2B697378DC98}"/>
                  </a:ext>
                </a:extLst>
              </p:cNvPr>
              <p:cNvCxnSpPr>
                <a:stCxn id="25" idx="2"/>
                <a:endCxn id="26" idx="0"/>
              </p:cNvCxnSpPr>
              <p:nvPr/>
            </p:nvCxnSpPr>
            <p:spPr bwMode="auto">
              <a:xfrm rot="5400000" flipH="1" flipV="1">
                <a:off x="2274184" y="4325764"/>
                <a:ext cx="914400" cy="2514010"/>
              </a:xfrm>
              <a:prstGeom prst="bentConnector5">
                <a:avLst>
                  <a:gd name="adj1" fmla="val -25000"/>
                  <a:gd name="adj2" fmla="val 50000"/>
                  <a:gd name="adj3" fmla="val 125000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6D9C8993-D50B-F06F-23C4-8FA7602DFFF2}"/>
                  </a:ext>
                </a:extLst>
              </p:cNvPr>
              <p:cNvCxnSpPr>
                <a:stCxn id="26" idx="2"/>
                <a:endCxn id="27" idx="0"/>
              </p:cNvCxnSpPr>
              <p:nvPr/>
            </p:nvCxnSpPr>
            <p:spPr bwMode="auto">
              <a:xfrm flipH="1">
                <a:off x="3983934" y="6039969"/>
                <a:ext cx="4455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3C0833AC-634B-BABA-E847-63B42E7DC7D1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 bwMode="auto">
              <a:xfrm rot="5400000" flipH="1" flipV="1">
                <a:off x="4147651" y="4961852"/>
                <a:ext cx="2191032" cy="2518466"/>
              </a:xfrm>
              <a:prstGeom prst="bentConnector5">
                <a:avLst>
                  <a:gd name="adj1" fmla="val -10433"/>
                  <a:gd name="adj2" fmla="val 50000"/>
                  <a:gd name="adj3" fmla="val 110433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849CFC53-D5D2-C46B-8FD8-5F7EA7552AC6}"/>
                  </a:ext>
                </a:extLst>
              </p:cNvPr>
              <p:cNvCxnSpPr>
                <a:cxnSpLocks/>
                <a:stCxn id="28" idx="2"/>
                <a:endCxn id="31" idx="0"/>
              </p:cNvCxnSpPr>
              <p:nvPr/>
            </p:nvCxnSpPr>
            <p:spPr bwMode="auto">
              <a:xfrm>
                <a:off x="6502400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3740C430-E778-4B3A-98C6-70E8B81FF90F}"/>
                  </a:ext>
                </a:extLst>
              </p:cNvPr>
              <p:cNvCxnSpPr>
                <a:cxnSpLocks/>
                <a:stCxn id="31" idx="2"/>
                <a:endCxn id="34" idx="0"/>
              </p:cNvCxnSpPr>
              <p:nvPr/>
            </p:nvCxnSpPr>
            <p:spPr bwMode="auto">
              <a:xfrm>
                <a:off x="6502400" y="7316601"/>
                <a:ext cx="3680" cy="36223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40">
                <a:extLst>
                  <a:ext uri="{FF2B5EF4-FFF2-40B4-BE49-F238E27FC236}">
                    <a16:creationId xmlns:a16="http://schemas.microsoft.com/office/drawing/2014/main" id="{2C25167A-F117-1BAE-D15E-86B1FBE2EA21}"/>
                  </a:ext>
                </a:extLst>
              </p:cNvPr>
              <p:cNvCxnSpPr>
                <a:cxnSpLocks/>
                <a:stCxn id="34" idx="2"/>
                <a:endCxn id="29" idx="0"/>
              </p:cNvCxnSpPr>
              <p:nvPr/>
            </p:nvCxnSpPr>
            <p:spPr bwMode="auto">
              <a:xfrm rot="5400000" flipH="1" flipV="1">
                <a:off x="6027411" y="5604237"/>
                <a:ext cx="3467665" cy="2510329"/>
              </a:xfrm>
              <a:prstGeom prst="bentConnector5">
                <a:avLst>
                  <a:gd name="adj1" fmla="val -6592"/>
                  <a:gd name="adj2" fmla="val 50000"/>
                  <a:gd name="adj3" fmla="val 106592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F719B87E-D66B-3A4E-264B-02E380B340AB}"/>
                  </a:ext>
                </a:extLst>
              </p:cNvPr>
              <p:cNvCxnSpPr>
                <a:cxnSpLocks/>
                <a:stCxn id="29" idx="2"/>
                <a:endCxn id="32" idx="0"/>
              </p:cNvCxnSpPr>
              <p:nvPr/>
            </p:nvCxnSpPr>
            <p:spPr bwMode="auto">
              <a:xfrm>
                <a:off x="9016409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FD21E51-5A90-74E6-AD4D-66D4E9EEAFDD}"/>
                  </a:ext>
                </a:extLst>
              </p:cNvPr>
              <p:cNvCxnSpPr>
                <a:cxnSpLocks/>
                <a:stCxn id="32" idx="2"/>
                <a:endCxn id="30" idx="0"/>
              </p:cNvCxnSpPr>
              <p:nvPr/>
            </p:nvCxnSpPr>
            <p:spPr bwMode="auto">
              <a:xfrm rot="5400000" flipH="1" flipV="1">
                <a:off x="9177898" y="4964080"/>
                <a:ext cx="2191032" cy="2514010"/>
              </a:xfrm>
              <a:prstGeom prst="bentConnector5">
                <a:avLst>
                  <a:gd name="adj1" fmla="val -10433"/>
                  <a:gd name="adj2" fmla="val 50000"/>
                  <a:gd name="adj3" fmla="val 110433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74C85736-727C-C92E-56FF-A2C7C3985626}"/>
                  </a:ext>
                </a:extLst>
              </p:cNvPr>
              <p:cNvCxnSpPr>
                <a:cxnSpLocks/>
                <a:stCxn id="30" idx="2"/>
                <a:endCxn id="33" idx="0"/>
              </p:cNvCxnSpPr>
              <p:nvPr/>
            </p:nvCxnSpPr>
            <p:spPr bwMode="auto">
              <a:xfrm>
                <a:off x="11530419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FFD3F3-1485-8A21-597F-4AA9ED4ED850}"/>
                </a:ext>
              </a:extLst>
            </p:cNvPr>
            <p:cNvSpPr/>
            <p:nvPr/>
          </p:nvSpPr>
          <p:spPr>
            <a:xfrm>
              <a:off x="3079750" y="3400401"/>
              <a:ext cx="1155700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D71C7D-51D0-B60D-60FE-B69A5FF91760}"/>
                </a:ext>
              </a:extLst>
            </p:cNvPr>
            <p:cNvSpPr/>
            <p:nvPr/>
          </p:nvSpPr>
          <p:spPr>
            <a:xfrm>
              <a:off x="4323410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9318BF3-83F5-606E-A246-62DBDF3C80F6}"/>
                </a:ext>
              </a:extLst>
            </p:cNvPr>
            <p:cNvSpPr/>
            <p:nvPr/>
          </p:nvSpPr>
          <p:spPr>
            <a:xfrm>
              <a:off x="5511215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E3F1A34-7BFF-3CA2-EB23-AB6D5ED9EE47}"/>
                </a:ext>
              </a:extLst>
            </p:cNvPr>
            <p:cNvSpPr/>
            <p:nvPr/>
          </p:nvSpPr>
          <p:spPr>
            <a:xfrm>
              <a:off x="6697615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D278D14-8001-220C-ACD6-F594478F01DB}"/>
                </a:ext>
              </a:extLst>
            </p:cNvPr>
            <p:cNvSpPr/>
            <p:nvPr/>
          </p:nvSpPr>
          <p:spPr>
            <a:xfrm>
              <a:off x="7883816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8510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122908" y="1373192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07EF2F-41D7-5F04-0B98-591A937297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01"/>
          <a:stretch/>
        </p:blipFill>
        <p:spPr>
          <a:xfrm>
            <a:off x="1164978" y="850197"/>
            <a:ext cx="10690806" cy="5199529"/>
          </a:xfrm>
          <a:prstGeom prst="rect">
            <a:avLst/>
          </a:prstGeom>
          <a:ln>
            <a:headEnd/>
            <a:tailEnd/>
          </a:ln>
        </p:spPr>
      </p:pic>
      <p:sp>
        <p:nvSpPr>
          <p:cNvPr id="3" name="17 Llamada con línea 2 (borde y barra de énfasis)">
            <a:extLst>
              <a:ext uri="{FF2B5EF4-FFF2-40B4-BE49-F238E27FC236}">
                <a16:creationId xmlns:a16="http://schemas.microsoft.com/office/drawing/2014/main" id="{8756D537-A805-978A-28C3-EF2D83149DC1}"/>
              </a:ext>
            </a:extLst>
          </p:cNvPr>
          <p:cNvSpPr>
            <a:spLocks/>
          </p:cNvSpPr>
          <p:nvPr/>
        </p:nvSpPr>
        <p:spPr bwMode="auto">
          <a:xfrm>
            <a:off x="4282775" y="361635"/>
            <a:ext cx="1161776" cy="488562"/>
          </a:xfrm>
          <a:prstGeom prst="accentBorderCallout2">
            <a:avLst>
              <a:gd name="adj1" fmla="val 71824"/>
              <a:gd name="adj2" fmla="val 107870"/>
              <a:gd name="adj3" fmla="val 128229"/>
              <a:gd name="adj4" fmla="val 144603"/>
              <a:gd name="adj5" fmla="val 185272"/>
              <a:gd name="adj6" fmla="val 19166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altLang="es-MX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</a:p>
        </p:txBody>
      </p:sp>
      <p:sp>
        <p:nvSpPr>
          <p:cNvPr id="4" name="17 Llamada con línea 2 (borde y barra de énfasis)">
            <a:extLst>
              <a:ext uri="{FF2B5EF4-FFF2-40B4-BE49-F238E27FC236}">
                <a16:creationId xmlns:a16="http://schemas.microsoft.com/office/drawing/2014/main" id="{3728E48C-D1E3-2590-D6DF-958EB2C6F321}"/>
              </a:ext>
            </a:extLst>
          </p:cNvPr>
          <p:cNvSpPr>
            <a:spLocks/>
          </p:cNvSpPr>
          <p:nvPr/>
        </p:nvSpPr>
        <p:spPr bwMode="auto">
          <a:xfrm>
            <a:off x="96940" y="3307948"/>
            <a:ext cx="1603616" cy="963259"/>
          </a:xfrm>
          <a:prstGeom prst="accentBorderCallout2">
            <a:avLst>
              <a:gd name="adj1" fmla="val 37227"/>
              <a:gd name="adj2" fmla="val 103519"/>
              <a:gd name="adj3" fmla="val 25654"/>
              <a:gd name="adj4" fmla="val 118536"/>
              <a:gd name="adj5" fmla="val 11964"/>
              <a:gd name="adj6" fmla="val 13376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Detección de Áreas de oportunidad en el proceso</a:t>
            </a:r>
          </a:p>
        </p:txBody>
      </p:sp>
      <p:sp>
        <p:nvSpPr>
          <p:cNvPr id="5" name="17 Llamada con línea 2 (borde y barra de énfasis)">
            <a:extLst>
              <a:ext uri="{FF2B5EF4-FFF2-40B4-BE49-F238E27FC236}">
                <a16:creationId xmlns:a16="http://schemas.microsoft.com/office/drawing/2014/main" id="{52574D39-079E-C23A-0BB8-C65027197624}"/>
              </a:ext>
            </a:extLst>
          </p:cNvPr>
          <p:cNvSpPr>
            <a:spLocks/>
          </p:cNvSpPr>
          <p:nvPr/>
        </p:nvSpPr>
        <p:spPr bwMode="auto">
          <a:xfrm>
            <a:off x="96939" y="1740042"/>
            <a:ext cx="1436025" cy="680622"/>
          </a:xfrm>
          <a:prstGeom prst="accentBorderCallout2">
            <a:avLst>
              <a:gd name="adj1" fmla="val 17653"/>
              <a:gd name="adj2" fmla="val 107870"/>
              <a:gd name="adj3" fmla="val 17532"/>
              <a:gd name="adj4" fmla="val 122766"/>
              <a:gd name="adj5" fmla="val 56431"/>
              <a:gd name="adj6" fmla="val 14100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del proceso levantado</a:t>
            </a:r>
          </a:p>
        </p:txBody>
      </p:sp>
      <p:sp>
        <p:nvSpPr>
          <p:cNvPr id="6" name="17 Llamada con línea 2 (borde y barra de énfasis)">
            <a:extLst>
              <a:ext uri="{FF2B5EF4-FFF2-40B4-BE49-F238E27FC236}">
                <a16:creationId xmlns:a16="http://schemas.microsoft.com/office/drawing/2014/main" id="{8AEA78A0-629C-1341-673D-EB1E79B5B176}"/>
              </a:ext>
            </a:extLst>
          </p:cNvPr>
          <p:cNvSpPr>
            <a:spLocks/>
          </p:cNvSpPr>
          <p:nvPr/>
        </p:nvSpPr>
        <p:spPr bwMode="auto">
          <a:xfrm>
            <a:off x="10252168" y="4271208"/>
            <a:ext cx="1877078" cy="1116580"/>
          </a:xfrm>
          <a:prstGeom prst="accentBorderCallout2">
            <a:avLst>
              <a:gd name="adj1" fmla="val 45870"/>
              <a:gd name="adj2" fmla="val -8926"/>
              <a:gd name="adj3" fmla="val 55429"/>
              <a:gd name="adj4" fmla="val -32344"/>
              <a:gd name="adj5" fmla="val 73606"/>
              <a:gd name="adj6" fmla="val -57898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Documentos en vivo que soportan las áreas de oportunidad Identificadas</a:t>
            </a:r>
          </a:p>
        </p:txBody>
      </p:sp>
      <p:sp>
        <p:nvSpPr>
          <p:cNvPr id="7" name="17 Llamada con línea 2 (borde y barra de énfasis)">
            <a:extLst>
              <a:ext uri="{FF2B5EF4-FFF2-40B4-BE49-F238E27FC236}">
                <a16:creationId xmlns:a16="http://schemas.microsoft.com/office/drawing/2014/main" id="{009682CF-D717-E1A5-604C-C265BB1AE9B1}"/>
              </a:ext>
            </a:extLst>
          </p:cNvPr>
          <p:cNvSpPr>
            <a:spLocks/>
          </p:cNvSpPr>
          <p:nvPr/>
        </p:nvSpPr>
        <p:spPr bwMode="auto">
          <a:xfrm>
            <a:off x="9388261" y="92272"/>
            <a:ext cx="2373434" cy="914772"/>
          </a:xfrm>
          <a:prstGeom prst="accentBorderCallout2">
            <a:avLst>
              <a:gd name="adj1" fmla="val 33324"/>
              <a:gd name="adj2" fmla="val -4668"/>
              <a:gd name="adj3" fmla="val 164891"/>
              <a:gd name="adj4" fmla="val -17793"/>
              <a:gd name="adj5" fmla="val 304915"/>
              <a:gd name="adj6" fmla="val -29882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Comentarios de los entrevistados que agregan valor al levantamiento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A7D70A5-1687-DBB0-4FA6-2617F3DE51A5}"/>
              </a:ext>
            </a:extLst>
          </p:cNvPr>
          <p:cNvSpPr/>
          <p:nvPr/>
        </p:nvSpPr>
        <p:spPr>
          <a:xfrm>
            <a:off x="4027320" y="326461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C9ACBF2-881F-8C43-DA78-107303DC9D5E}"/>
              </a:ext>
            </a:extLst>
          </p:cNvPr>
          <p:cNvSpPr/>
          <p:nvPr/>
        </p:nvSpPr>
        <p:spPr>
          <a:xfrm>
            <a:off x="8983495" y="174363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3806DE-CF56-41E2-22B8-6441C9A9D35A}"/>
              </a:ext>
            </a:extLst>
          </p:cNvPr>
          <p:cNvSpPr/>
          <p:nvPr/>
        </p:nvSpPr>
        <p:spPr>
          <a:xfrm>
            <a:off x="129643" y="3021204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E2D9EAE-0B50-23D5-A04E-895BE57BC6D2}"/>
              </a:ext>
            </a:extLst>
          </p:cNvPr>
          <p:cNvSpPr/>
          <p:nvPr/>
        </p:nvSpPr>
        <p:spPr>
          <a:xfrm>
            <a:off x="9757422" y="4369845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D9F9FA-D2EE-CB40-36EC-B0271657DD31}"/>
              </a:ext>
            </a:extLst>
          </p:cNvPr>
          <p:cNvSpPr/>
          <p:nvPr/>
        </p:nvSpPr>
        <p:spPr>
          <a:xfrm>
            <a:off x="2136277" y="2187388"/>
            <a:ext cx="2146498" cy="7440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33F6F9-6709-C50E-8738-FFD65684D58D}"/>
              </a:ext>
            </a:extLst>
          </p:cNvPr>
          <p:cNvSpPr/>
          <p:nvPr/>
        </p:nvSpPr>
        <p:spPr>
          <a:xfrm>
            <a:off x="4467101" y="2277134"/>
            <a:ext cx="2146498" cy="5557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77D16D-8178-9739-2136-6CEE4AA1DD67}"/>
              </a:ext>
            </a:extLst>
          </p:cNvPr>
          <p:cNvSpPr/>
          <p:nvPr/>
        </p:nvSpPr>
        <p:spPr>
          <a:xfrm>
            <a:off x="1400106" y="5039151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1D58B6-6ABB-F59E-25D8-DAA9EC999326}"/>
              </a:ext>
            </a:extLst>
          </p:cNvPr>
          <p:cNvSpPr/>
          <p:nvPr/>
        </p:nvSpPr>
        <p:spPr>
          <a:xfrm>
            <a:off x="1400106" y="5224612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3FC3AB-365E-AC8B-B5DD-6589AD5EEEE0}"/>
              </a:ext>
            </a:extLst>
          </p:cNvPr>
          <p:cNvSpPr/>
          <p:nvPr/>
        </p:nvSpPr>
        <p:spPr>
          <a:xfrm>
            <a:off x="1400106" y="5432858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ED9F79-2613-F80E-BC45-693533350F71}"/>
              </a:ext>
            </a:extLst>
          </p:cNvPr>
          <p:cNvSpPr/>
          <p:nvPr/>
        </p:nvSpPr>
        <p:spPr>
          <a:xfrm>
            <a:off x="1400105" y="5610269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66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7B5F734-8E60-BF36-26D3-4607872A5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62" y="879984"/>
            <a:ext cx="11292840" cy="42824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456274" y="130786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17 Llamada con línea 2 (borde y barra de énfasis)">
            <a:extLst>
              <a:ext uri="{FF2B5EF4-FFF2-40B4-BE49-F238E27FC236}">
                <a16:creationId xmlns:a16="http://schemas.microsoft.com/office/drawing/2014/main" id="{3728E48C-D1E3-2590-D6DF-958EB2C6F321}"/>
              </a:ext>
            </a:extLst>
          </p:cNvPr>
          <p:cNvSpPr>
            <a:spLocks/>
          </p:cNvSpPr>
          <p:nvPr/>
        </p:nvSpPr>
        <p:spPr bwMode="auto">
          <a:xfrm>
            <a:off x="703249" y="5269972"/>
            <a:ext cx="1603616" cy="963259"/>
          </a:xfrm>
          <a:prstGeom prst="accentBorderCallout2">
            <a:avLst>
              <a:gd name="adj1" fmla="val 37227"/>
              <a:gd name="adj2" fmla="val 103519"/>
              <a:gd name="adj3" fmla="val 25654"/>
              <a:gd name="adj4" fmla="val 118536"/>
              <a:gd name="adj5" fmla="val -39223"/>
              <a:gd name="adj6" fmla="val 12425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Detección de Áreas de oportunidad en el proceso</a:t>
            </a:r>
          </a:p>
        </p:txBody>
      </p:sp>
      <p:sp>
        <p:nvSpPr>
          <p:cNvPr id="5" name="17 Llamada con línea 2 (borde y barra de énfasis)">
            <a:extLst>
              <a:ext uri="{FF2B5EF4-FFF2-40B4-BE49-F238E27FC236}">
                <a16:creationId xmlns:a16="http://schemas.microsoft.com/office/drawing/2014/main" id="{52574D39-079E-C23A-0BB8-C65027197624}"/>
              </a:ext>
            </a:extLst>
          </p:cNvPr>
          <p:cNvSpPr>
            <a:spLocks/>
          </p:cNvSpPr>
          <p:nvPr/>
        </p:nvSpPr>
        <p:spPr bwMode="auto">
          <a:xfrm>
            <a:off x="787045" y="130786"/>
            <a:ext cx="1436025" cy="680622"/>
          </a:xfrm>
          <a:prstGeom prst="accentBorderCallout2">
            <a:avLst>
              <a:gd name="adj1" fmla="val 75607"/>
              <a:gd name="adj2" fmla="val 107870"/>
              <a:gd name="adj3" fmla="val 113683"/>
              <a:gd name="adj4" fmla="val 114026"/>
              <a:gd name="adj5" fmla="val 290881"/>
              <a:gd name="adj6" fmla="val 1485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del proceso levantado</a:t>
            </a:r>
          </a:p>
        </p:txBody>
      </p:sp>
      <p:sp>
        <p:nvSpPr>
          <p:cNvPr id="6" name="17 Llamada con línea 2 (borde y barra de énfasis)">
            <a:extLst>
              <a:ext uri="{FF2B5EF4-FFF2-40B4-BE49-F238E27FC236}">
                <a16:creationId xmlns:a16="http://schemas.microsoft.com/office/drawing/2014/main" id="{8AEA78A0-629C-1341-673D-EB1E79B5B176}"/>
              </a:ext>
            </a:extLst>
          </p:cNvPr>
          <p:cNvSpPr>
            <a:spLocks/>
          </p:cNvSpPr>
          <p:nvPr/>
        </p:nvSpPr>
        <p:spPr bwMode="auto">
          <a:xfrm>
            <a:off x="5206343" y="5459641"/>
            <a:ext cx="1877078" cy="1116580"/>
          </a:xfrm>
          <a:prstGeom prst="accentBorderCallout2">
            <a:avLst>
              <a:gd name="adj1" fmla="val 45870"/>
              <a:gd name="adj2" fmla="val -8926"/>
              <a:gd name="adj3" fmla="val 32146"/>
              <a:gd name="adj4" fmla="val -30911"/>
              <a:gd name="adj5" fmla="val -8287"/>
              <a:gd name="adj6" fmla="val -3115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Documentos en vivo que soportan las áreas de oportunidad Identificadas</a:t>
            </a:r>
          </a:p>
        </p:txBody>
      </p:sp>
      <p:sp>
        <p:nvSpPr>
          <p:cNvPr id="7" name="17 Llamada con línea 2 (borde y barra de énfasis)">
            <a:extLst>
              <a:ext uri="{FF2B5EF4-FFF2-40B4-BE49-F238E27FC236}">
                <a16:creationId xmlns:a16="http://schemas.microsoft.com/office/drawing/2014/main" id="{009682CF-D717-E1A5-604C-C265BB1AE9B1}"/>
              </a:ext>
            </a:extLst>
          </p:cNvPr>
          <p:cNvSpPr>
            <a:spLocks/>
          </p:cNvSpPr>
          <p:nvPr/>
        </p:nvSpPr>
        <p:spPr bwMode="auto">
          <a:xfrm>
            <a:off x="9320104" y="209715"/>
            <a:ext cx="2373434" cy="914772"/>
          </a:xfrm>
          <a:prstGeom prst="accentBorderCallout2">
            <a:avLst>
              <a:gd name="adj1" fmla="val 33324"/>
              <a:gd name="adj2" fmla="val -4668"/>
              <a:gd name="adj3" fmla="val 181551"/>
              <a:gd name="adj4" fmla="val -57453"/>
              <a:gd name="adj5" fmla="val 259835"/>
              <a:gd name="adj6" fmla="val -7105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Comentarios de los entrevistados que agregan valor al levantamiento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C9ACBF2-881F-8C43-DA78-107303DC9D5E}"/>
              </a:ext>
            </a:extLst>
          </p:cNvPr>
          <p:cNvSpPr/>
          <p:nvPr/>
        </p:nvSpPr>
        <p:spPr>
          <a:xfrm>
            <a:off x="8911280" y="245239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3806DE-CF56-41E2-22B8-6441C9A9D35A}"/>
              </a:ext>
            </a:extLst>
          </p:cNvPr>
          <p:cNvSpPr/>
          <p:nvPr/>
        </p:nvSpPr>
        <p:spPr>
          <a:xfrm>
            <a:off x="410345" y="5269972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4104EE6-9FEC-E159-ADE4-0AB890A74C31}"/>
              </a:ext>
            </a:extLst>
          </p:cNvPr>
          <p:cNvSpPr/>
          <p:nvPr/>
        </p:nvSpPr>
        <p:spPr>
          <a:xfrm>
            <a:off x="3863788" y="3720353"/>
            <a:ext cx="3765177" cy="1613647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950D377-B7F1-8FF1-2F66-36033E937B12}"/>
              </a:ext>
            </a:extLst>
          </p:cNvPr>
          <p:cNvSpPr/>
          <p:nvPr/>
        </p:nvSpPr>
        <p:spPr>
          <a:xfrm>
            <a:off x="342951" y="3726825"/>
            <a:ext cx="3458332" cy="118396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30AF06-721D-84B1-12CB-5D7423D40CBC}"/>
              </a:ext>
            </a:extLst>
          </p:cNvPr>
          <p:cNvSpPr/>
          <p:nvPr/>
        </p:nvSpPr>
        <p:spPr>
          <a:xfrm>
            <a:off x="498461" y="2151529"/>
            <a:ext cx="3765177" cy="986118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D60E357-A984-12C0-604F-0B8490B11FBD}"/>
              </a:ext>
            </a:extLst>
          </p:cNvPr>
          <p:cNvSpPr/>
          <p:nvPr/>
        </p:nvSpPr>
        <p:spPr>
          <a:xfrm>
            <a:off x="4329953" y="2626659"/>
            <a:ext cx="3698862" cy="431049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17 Llamada con línea 2 (borde y barra de énfasis)">
            <a:extLst>
              <a:ext uri="{FF2B5EF4-FFF2-40B4-BE49-F238E27FC236}">
                <a16:creationId xmlns:a16="http://schemas.microsoft.com/office/drawing/2014/main" id="{0B067E3D-433D-6F0A-644A-9D4B22576962}"/>
              </a:ext>
            </a:extLst>
          </p:cNvPr>
          <p:cNvSpPr>
            <a:spLocks/>
          </p:cNvSpPr>
          <p:nvPr/>
        </p:nvSpPr>
        <p:spPr bwMode="auto">
          <a:xfrm>
            <a:off x="4119243" y="165530"/>
            <a:ext cx="1161776" cy="488562"/>
          </a:xfrm>
          <a:prstGeom prst="accentBorderCallout2">
            <a:avLst>
              <a:gd name="adj1" fmla="val 71824"/>
              <a:gd name="adj2" fmla="val 107870"/>
              <a:gd name="adj3" fmla="val 128229"/>
              <a:gd name="adj4" fmla="val 144603"/>
              <a:gd name="adj5" fmla="val 150409"/>
              <a:gd name="adj6" fmla="val 16080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altLang="es-MX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C5FAC1-CAAC-D5F0-48C2-F15DD1DDE5A8}"/>
              </a:ext>
            </a:extLst>
          </p:cNvPr>
          <p:cNvSpPr/>
          <p:nvPr/>
        </p:nvSpPr>
        <p:spPr>
          <a:xfrm>
            <a:off x="3863788" y="130356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4D4BA23-6141-0DB4-9990-BEC06BBB3F38}"/>
              </a:ext>
            </a:extLst>
          </p:cNvPr>
          <p:cNvSpPr/>
          <p:nvPr/>
        </p:nvSpPr>
        <p:spPr>
          <a:xfrm>
            <a:off x="4700131" y="5459641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6499900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638</TotalTime>
  <Words>146</Words>
  <Application>Microsoft Office PowerPoint</Application>
  <PresentationFormat>Widescreen</PresentationFormat>
  <Paragraphs>54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Akkurat Light Pro</vt:lpstr>
      <vt:lpstr>Calibri</vt:lpstr>
      <vt:lpstr>Franklin Gothic Book</vt:lpstr>
      <vt:lpstr>Segoe UI</vt:lpstr>
      <vt:lpstr>Crop</vt:lpstr>
      <vt:lpstr> Estudio de observación</vt:lpstr>
      <vt:lpstr>PowerPoint Presentation</vt:lpstr>
      <vt:lpstr> Estudios estadisticos</vt:lpstr>
      <vt:lpstr>PowerPoint Presentation</vt:lpstr>
      <vt:lpstr> PAPEL CAFÉ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de observación</dc:title>
  <dc:creator>daniel vanegas</dc:creator>
  <cp:lastModifiedBy>daniel vanegas</cp:lastModifiedBy>
  <cp:revision>10</cp:revision>
  <dcterms:created xsi:type="dcterms:W3CDTF">2023-01-27T19:56:38Z</dcterms:created>
  <dcterms:modified xsi:type="dcterms:W3CDTF">2023-01-28T20:22:04Z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